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3" r:id="rId4"/>
    <p:sldId id="292" r:id="rId5"/>
    <p:sldId id="277" r:id="rId6"/>
    <p:sldId id="276" r:id="rId7"/>
    <p:sldId id="275" r:id="rId8"/>
    <p:sldId id="274" r:id="rId9"/>
    <p:sldId id="282" r:id="rId10"/>
    <p:sldId id="286" r:id="rId11"/>
    <p:sldId id="285" r:id="rId12"/>
    <p:sldId id="287" r:id="rId13"/>
    <p:sldId id="281" r:id="rId14"/>
    <p:sldId id="289" r:id="rId15"/>
    <p:sldId id="280" r:id="rId16"/>
    <p:sldId id="283" r:id="rId17"/>
    <p:sldId id="294" r:id="rId18"/>
    <p:sldId id="299" r:id="rId19"/>
    <p:sldId id="300" r:id="rId20"/>
    <p:sldId id="301" r:id="rId21"/>
    <p:sldId id="298" r:id="rId22"/>
    <p:sldId id="279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9312ADCE-2E32-47C5-B7D6-07A1A2175205}">
          <p14:sldIdLst>
            <p14:sldId id="256"/>
            <p14:sldId id="290"/>
          </p14:sldIdLst>
        </p14:section>
        <p14:section name="(ส่วนที่ไม่มีชื่อ)" id="{113ADB4E-D817-4068-A579-CD97EF4C4D74}">
          <p14:sldIdLst>
            <p14:sldId id="293"/>
            <p14:sldId id="292"/>
            <p14:sldId id="277"/>
            <p14:sldId id="276"/>
            <p14:sldId id="275"/>
            <p14:sldId id="274"/>
            <p14:sldId id="282"/>
            <p14:sldId id="286"/>
            <p14:sldId id="285"/>
            <p14:sldId id="287"/>
            <p14:sldId id="281"/>
            <p14:sldId id="289"/>
            <p14:sldId id="280"/>
            <p14:sldId id="283"/>
            <p14:sldId id="294"/>
            <p14:sldId id="299"/>
            <p14:sldId id="300"/>
            <p14:sldId id="301"/>
            <p14:sldId id="29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7-09-25T17:35:29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7072 16431</inkml:trace>
  <inkml:trace contextRef="#ctx0" brushRef="#br0" timeOffset="32078.125">9358 18074,'0'0,"24"0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86A8-F1A5-4628-ABCB-A652DAC07547}" type="datetimeFigureOut">
              <a:rPr lang="th-TH" smtClean="0"/>
              <a:pPr/>
              <a:t>08/09/60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90B9-0DCE-4ABE-8304-1E5968F5EA2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208912" cy="194421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</a:rPr>
              <a:t>การลงรหัส </a:t>
            </a:r>
            <a:r>
              <a:rPr lang="en-US" sz="6000" b="1" dirty="0" smtClean="0">
                <a:solidFill>
                  <a:schemeClr val="bg1"/>
                </a:solidFill>
              </a:rPr>
              <a:t>ICD 10 </a:t>
            </a:r>
            <a:r>
              <a:rPr lang="th-TH" sz="6000" b="1" dirty="0" smtClean="0">
                <a:solidFill>
                  <a:schemeClr val="bg1"/>
                </a:solidFill>
              </a:rPr>
              <a:t>บุหรี่ </a:t>
            </a:r>
            <a:br>
              <a:rPr lang="th-TH" sz="6000" b="1" dirty="0" smtClean="0">
                <a:solidFill>
                  <a:schemeClr val="bg1"/>
                </a:solidFill>
              </a:rPr>
            </a:br>
            <a:r>
              <a:rPr lang="th-TH" sz="6000" b="1" dirty="0" smtClean="0">
                <a:solidFill>
                  <a:schemeClr val="bg1"/>
                </a:solidFill>
              </a:rPr>
              <a:t>ใน </a:t>
            </a:r>
            <a:r>
              <a:rPr lang="en-US" sz="6000" b="1" dirty="0" smtClean="0">
                <a:solidFill>
                  <a:schemeClr val="bg1"/>
                </a:solidFill>
              </a:rPr>
              <a:t>HOS_XP</a:t>
            </a:r>
            <a:endParaRPr lang="th-TH" sz="6000" b="1" dirty="0">
              <a:solidFill>
                <a:schemeClr val="bg1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4568552" cy="119898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โดย  นางทองพูน  ชาบุญมี</a:t>
            </a:r>
          </a:p>
          <a:p>
            <a:r>
              <a:rPr lang="th-TH" sz="3600" b="1" dirty="0" smtClean="0">
                <a:solidFill>
                  <a:schemeClr val="bg1"/>
                </a:solidFill>
              </a:rPr>
              <a:t>พยาบาลวิชาชีพชำนาญการ</a:t>
            </a:r>
            <a:endParaRPr lang="th-TH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507" y="1598066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1628800"/>
            <a:ext cx="648072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1907704" y="2924944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295232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บันทึกประวัติการสูบบุหรี่ / การดื่มสุรา</a:t>
            </a:r>
            <a:endParaRPr lang="th-TH" sz="3200" b="1" dirty="0">
              <a:solidFill>
                <a:schemeClr val="bg1"/>
              </a:solidFill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4067944" y="38610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 flipV="1">
            <a:off x="3203848" y="3392996"/>
            <a:ext cx="288032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2521219" y="2636912"/>
            <a:ext cx="2880320" cy="136815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45920" y="5915160"/>
              <a:ext cx="831960" cy="59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560" y="5905800"/>
                <a:ext cx="850680" cy="610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วงรี 4"/>
          <p:cNvSpPr/>
          <p:nvPr/>
        </p:nvSpPr>
        <p:spPr>
          <a:xfrm>
            <a:off x="2421840" y="5552168"/>
            <a:ext cx="1080120" cy="4778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2771800" y="4941168"/>
            <a:ext cx="0" cy="8499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2849" y="4278449"/>
            <a:ext cx="136815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Dx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933056"/>
            <a:ext cx="223224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th-TH" b="1" dirty="0" smtClean="0">
                <a:solidFill>
                  <a:schemeClr val="bg1"/>
                </a:solidFill>
              </a:rPr>
              <a:t>แพทย์ผู้วินิจฉัย</a:t>
            </a:r>
          </a:p>
          <a:p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th-TH" b="1" dirty="0" smtClean="0">
                <a:solidFill>
                  <a:schemeClr val="bg1"/>
                </a:solidFill>
              </a:rPr>
              <a:t>รหัส </a:t>
            </a:r>
            <a:r>
              <a:rPr lang="en-US" b="1" dirty="0" smtClean="0">
                <a:solidFill>
                  <a:schemeClr val="bg1"/>
                </a:solidFill>
              </a:rPr>
              <a:t>ICD</a:t>
            </a:r>
            <a:endParaRPr lang="th-TH" b="1" dirty="0">
              <a:solidFill>
                <a:schemeClr val="bg1"/>
              </a:solidFill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H="1" flipV="1">
            <a:off x="3275857" y="3140968"/>
            <a:ext cx="1872208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 flipV="1">
            <a:off x="2961900" y="3645024"/>
            <a:ext cx="2258172" cy="9565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699792" y="2852936"/>
            <a:ext cx="3168352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436096" y="4797152"/>
            <a:ext cx="64807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63888" y="4725144"/>
            <a:ext cx="15121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กดบันทึก</a:t>
            </a:r>
            <a:endParaRPr lang="th-TH" sz="3200" b="1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5076056" y="5017531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4005064"/>
            <a:ext cx="151216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ลงรหัส </a:t>
            </a:r>
            <a:r>
              <a:rPr lang="en-US" b="1" dirty="0" smtClean="0">
                <a:solidFill>
                  <a:schemeClr val="bg1"/>
                </a:solidFill>
              </a:rPr>
              <a:t>ICD 10</a:t>
            </a:r>
            <a:endParaRPr lang="th-TH" b="1" dirty="0">
              <a:solidFill>
                <a:schemeClr val="bg1"/>
              </a:solidFill>
            </a:endParaRPr>
          </a:p>
        </p:txBody>
      </p:sp>
      <p:cxnSp>
        <p:nvCxnSpPr>
          <p:cNvPr id="10" name="ลูกศรเชื่อมต่อแบบตรง 9"/>
          <p:cNvCxnSpPr>
            <a:endCxn id="3" idx="1"/>
          </p:cNvCxnSpPr>
          <p:nvPr/>
        </p:nvCxnSpPr>
        <p:spPr>
          <a:xfrm flipV="1">
            <a:off x="2195736" y="3681028"/>
            <a:ext cx="504056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683568" y="1484784"/>
            <a:ext cx="936104" cy="7200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3419872" y="1484784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1520" y="3645024"/>
            <a:ext cx="309634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ระบบงานผู้ป่วยนอก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V="1">
            <a:off x="1151620" y="1916832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7904" y="2996952"/>
            <a:ext cx="396044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ระบบห้องทำงานแพทย์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V="1">
            <a:off x="4067944" y="1988840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611560" y="3717032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915816" y="4054101"/>
            <a:ext cx="266429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ลงรหัส </a:t>
            </a:r>
            <a:r>
              <a:rPr lang="en-US" sz="3600" b="1" dirty="0" smtClean="0">
                <a:solidFill>
                  <a:schemeClr val="bg1"/>
                </a:solidFill>
              </a:rPr>
              <a:t>ICD 10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6" name="ตัวเชื่อมต่อหักมุม 5"/>
          <p:cNvCxnSpPr/>
          <p:nvPr/>
        </p:nvCxnSpPr>
        <p:spPr>
          <a:xfrm rot="10800000">
            <a:off x="1043608" y="3933056"/>
            <a:ext cx="1872208" cy="444210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5679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3717032"/>
            <a:ext cx="482453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012160" y="4084330"/>
            <a:ext cx="252028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ลงรหัส </a:t>
            </a:r>
            <a:r>
              <a:rPr lang="en-US" dirty="0" smtClean="0">
                <a:solidFill>
                  <a:schemeClr val="bg1"/>
                </a:solidFill>
              </a:rPr>
              <a:t>ICD 10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>
            <a:off x="5148064" y="4290236"/>
            <a:ext cx="86409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8855" y="5554106"/>
            <a:ext cx="172819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กดบันทึก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7380312" y="580526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8028384" y="5554106"/>
            <a:ext cx="720080" cy="539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90872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3347864" y="764704"/>
            <a:ext cx="12961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269776"/>
            <a:ext cx="576064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</a:rPr>
              <a:t>งานผู้ป่วยนอก การวินิจฉัย</a:t>
            </a:r>
            <a:endParaRPr lang="th-TH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7726"/>
            <a:ext cx="8496944" cy="47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251520" y="1052736"/>
            <a:ext cx="252028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>
            <a:off x="1043608" y="782706"/>
            <a:ext cx="1512168" cy="7020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>
            <a:stCxn id="2" idx="1"/>
          </p:cNvCxnSpPr>
          <p:nvPr/>
        </p:nvCxnSpPr>
        <p:spPr>
          <a:xfrm flipH="1">
            <a:off x="1043608" y="841276"/>
            <a:ext cx="1584176" cy="1003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32048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bg1"/>
                </a:solidFill>
              </a:rPr>
              <a:t>ลง</a:t>
            </a:r>
            <a:r>
              <a:rPr lang="en-US" sz="5400" b="1" dirty="0" smtClean="0">
                <a:solidFill>
                  <a:schemeClr val="bg1"/>
                </a:solidFill>
              </a:rPr>
              <a:t> ICD 10</a:t>
            </a:r>
            <a:endParaRPr lang="th-TH" sz="54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95536" y="2708920"/>
            <a:ext cx="4176464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1259632" y="1340767"/>
            <a:ext cx="0" cy="1496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วงรี 9"/>
          <p:cNvSpPr/>
          <p:nvPr/>
        </p:nvSpPr>
        <p:spPr>
          <a:xfrm>
            <a:off x="6228184" y="5157192"/>
            <a:ext cx="165618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084168" y="3465004"/>
            <a:ext cx="208823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</a:rPr>
              <a:t>กดบันทึก</a:t>
            </a:r>
            <a:endParaRPr lang="th-TH" sz="4800" b="1" dirty="0">
              <a:solidFill>
                <a:schemeClr val="bg1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7128284" y="4296001"/>
            <a:ext cx="0" cy="11492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08512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</a:rPr>
              <a:t>การ</a:t>
            </a:r>
            <a:r>
              <a:rPr lang="en-US" sz="6600" b="1" dirty="0" smtClean="0">
                <a:solidFill>
                  <a:schemeClr val="bg1"/>
                </a:solidFill>
              </a:rPr>
              <a:t>Delete</a:t>
            </a:r>
            <a:endParaRPr lang="th-TH" sz="6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วงรี 2"/>
          <p:cNvSpPr/>
          <p:nvPr/>
        </p:nvSpPr>
        <p:spPr>
          <a:xfrm>
            <a:off x="395536" y="2564904"/>
            <a:ext cx="6552728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>
            <a:off x="827584" y="1340768"/>
            <a:ext cx="1944216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</a:rPr>
              <a:t>รหัสการวินิจฉัยและการบริการ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0826" y="1556792"/>
            <a:ext cx="8297638" cy="1180727"/>
          </a:xfrm>
          <a:solidFill>
            <a:schemeClr val="bg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sz="4200" dirty="0" smtClean="0">
                <a:cs typeface="+mj-cs"/>
              </a:rPr>
              <a:t>F171(Tobacco  harmful use)</a:t>
            </a:r>
            <a:r>
              <a:rPr lang="th-TH" sz="4200" dirty="0" smtClean="0">
                <a:cs typeface="+mj-cs"/>
              </a:rPr>
              <a:t> สูบครั้งคราว / สูบบางวัน  (</a:t>
            </a:r>
            <a:r>
              <a:rPr lang="en-US" sz="4200" dirty="0" smtClean="0">
                <a:cs typeface="+mj-cs"/>
              </a:rPr>
              <a:t>FTND =0-3)</a:t>
            </a:r>
            <a:endParaRPr lang="th-TH" sz="4200" dirty="0" smtClean="0">
              <a:cs typeface="+mj-cs"/>
            </a:endParaRPr>
          </a:p>
          <a:p>
            <a:r>
              <a:rPr lang="en-US" sz="4200" dirty="0" smtClean="0">
                <a:cs typeface="+mj-cs"/>
              </a:rPr>
              <a:t>F172(Tobacco  dependence) </a:t>
            </a:r>
            <a:r>
              <a:rPr lang="th-TH" sz="4200" dirty="0" smtClean="0">
                <a:cs typeface="+mj-cs"/>
              </a:rPr>
              <a:t>สูบทุกวัน กลุ่มติดบุหรี่ (</a:t>
            </a:r>
            <a:r>
              <a:rPr lang="en-US" sz="4200" dirty="0" smtClean="0">
                <a:cs typeface="+mj-cs"/>
              </a:rPr>
              <a:t>FTND </a:t>
            </a:r>
            <a:r>
              <a:rPr lang="th-TH" sz="4500" dirty="0" smtClean="0">
                <a:cs typeface="+mj-cs"/>
              </a:rPr>
              <a:t>4 คะแนน</a:t>
            </a:r>
            <a:r>
              <a:rPr lang="th-TH" sz="4200" dirty="0" smtClean="0">
                <a:cs typeface="+mj-cs"/>
              </a:rPr>
              <a:t>ขึ้นไป)</a:t>
            </a:r>
          </a:p>
          <a:p>
            <a:endParaRPr lang="th-TH" dirty="0" smtClean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107504" y="2924944"/>
            <a:ext cx="8856984" cy="28803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/>
              <a:t>F 170 </a:t>
            </a:r>
            <a:r>
              <a:rPr lang="th-TH" sz="3800" b="1" dirty="0" smtClean="0"/>
              <a:t>ความผิดปกติทางจิตและพฤติกรรมที่เกิดจากยาสูบ </a:t>
            </a:r>
          </a:p>
          <a:p>
            <a:pPr marL="0" indent="0">
              <a:buNone/>
            </a:pPr>
            <a:r>
              <a:rPr lang="th-TH" sz="3800" b="1" dirty="0"/>
              <a:t> </a:t>
            </a:r>
            <a:r>
              <a:rPr lang="th-TH" sz="3800" b="1" dirty="0" smtClean="0"/>
              <a:t>               เป็นพิษเฉียบพลัน</a:t>
            </a:r>
          </a:p>
          <a:p>
            <a:r>
              <a:rPr lang="en-US" sz="3800" b="1" dirty="0" smtClean="0"/>
              <a:t>F173   </a:t>
            </a:r>
            <a:r>
              <a:rPr lang="th-TH" sz="3800" b="1" dirty="0" smtClean="0"/>
              <a:t>ความผิดปกติทางจิตและพฤติกรรมที่เกิดจากยาสูบ ภาวะถอนยา</a:t>
            </a:r>
          </a:p>
          <a:p>
            <a:r>
              <a:rPr lang="en-US" sz="3800" b="1" dirty="0" smtClean="0"/>
              <a:t>F 179 </a:t>
            </a:r>
            <a:r>
              <a:rPr lang="th-TH" sz="3800" b="1" dirty="0" smtClean="0"/>
              <a:t>ความผิดปกติทางจิตและพฤติกรรมที่เกิดจากยาสูบ ไม่ระบุรายละเอียด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</a:t>
            </a:r>
            <a:endParaRPr lang="th-TH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5301208"/>
            <a:ext cx="705678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/>
              <a:t>การลงข้อมูล  </a:t>
            </a:r>
            <a:r>
              <a:rPr lang="en-US" sz="4000" b="1" dirty="0" smtClean="0"/>
              <a:t>ICD  10 </a:t>
            </a:r>
            <a:r>
              <a:rPr lang="th-TH" sz="4000" b="1" dirty="0" smtClean="0"/>
              <a:t>ต้องมี  </a:t>
            </a:r>
            <a:r>
              <a:rPr lang="en-US" sz="4000" b="1" dirty="0" smtClean="0"/>
              <a:t>F+Z </a:t>
            </a:r>
            <a:r>
              <a:rPr lang="th-TH" sz="4000" b="1" dirty="0" smtClean="0"/>
              <a:t>เสมอ</a:t>
            </a:r>
          </a:p>
          <a:p>
            <a:pPr algn="ctr"/>
            <a:r>
              <a:rPr lang="th-TH" sz="4000" b="1" dirty="0" smtClean="0"/>
              <a:t>เช่น(  </a:t>
            </a:r>
            <a:r>
              <a:rPr lang="en-US" sz="4000" b="1" dirty="0" smtClean="0"/>
              <a:t>F171 </a:t>
            </a:r>
            <a:r>
              <a:rPr lang="en-US" sz="4000" b="1" smtClean="0"/>
              <a:t>+Z716,F172+Z716</a:t>
            </a:r>
            <a:r>
              <a:rPr lang="th-TH" sz="4000" b="1" dirty="0" smtClean="0"/>
              <a:t>)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6422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6444208" y="4941168"/>
            <a:ext cx="158417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508104" y="2918638"/>
            <a:ext cx="2952328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</a:rPr>
              <a:t>กดบันทึก</a:t>
            </a:r>
            <a:endParaRPr lang="th-TH" sz="6600" b="1" dirty="0">
              <a:solidFill>
                <a:schemeClr val="bg1"/>
              </a:solidFill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6984268" y="4026634"/>
            <a:ext cx="0" cy="1454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692696"/>
            <a:ext cx="804615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0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 rot="20845944">
            <a:off x="1709756" y="2798667"/>
            <a:ext cx="56172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ขอบคุณค่ะ</a:t>
            </a:r>
            <a:endParaRPr lang="th-TH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907704" y="188640"/>
            <a:ext cx="5184576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รหัสการวินิจฉัยและการบริการ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061048"/>
          </a:xfrm>
        </p:spPr>
        <p:txBody>
          <a:bodyPr/>
          <a:lstStyle/>
          <a:p>
            <a:r>
              <a:rPr lang="en-US" sz="3600" b="1" dirty="0" smtClean="0">
                <a:cs typeface="+mj-cs"/>
              </a:rPr>
              <a:t>Z716 </a:t>
            </a:r>
            <a:r>
              <a:rPr lang="th-TH" sz="3600" b="1" dirty="0" smtClean="0">
                <a:cs typeface="+mj-cs"/>
              </a:rPr>
              <a:t>การบำบัดโดยการให้คำแนะนำและให้คำปรึกษา</a:t>
            </a:r>
          </a:p>
          <a:p>
            <a:endParaRPr lang="th-TH" sz="3600" b="1" dirty="0" smtClean="0">
              <a:cs typeface="+mj-cs"/>
            </a:endParaRPr>
          </a:p>
          <a:p>
            <a:pPr marL="0" indent="0">
              <a:buNone/>
            </a:pPr>
            <a:r>
              <a:rPr lang="en-US" sz="3600" b="1" dirty="0" smtClean="0">
                <a:cs typeface="+mj-cs"/>
              </a:rPr>
              <a:t>   Z 508  </a:t>
            </a:r>
            <a:r>
              <a:rPr lang="th-TH" sz="3600" b="1" dirty="0" smtClean="0">
                <a:cs typeface="+mj-cs"/>
              </a:rPr>
              <a:t>ลงโปรแกรมการบำบัด</a:t>
            </a:r>
            <a:r>
              <a:rPr lang="th-TH" sz="3600" b="1" dirty="0">
                <a:cs typeface="+mj-cs"/>
              </a:rPr>
              <a:t>ฟื้นฟู</a:t>
            </a:r>
            <a:r>
              <a:rPr lang="th-TH" sz="3600" b="1" dirty="0" smtClean="0">
                <a:cs typeface="+mj-cs"/>
              </a:rPr>
              <a:t>ต่อเนื่อง</a:t>
            </a:r>
          </a:p>
          <a:p>
            <a:pPr marL="0" indent="0">
              <a:buNone/>
            </a:pPr>
            <a:r>
              <a:rPr lang="th-TH" sz="3600" b="1" dirty="0">
                <a:cs typeface="+mj-cs"/>
              </a:rPr>
              <a:t> </a:t>
            </a:r>
            <a:r>
              <a:rPr lang="th-TH" sz="3600" b="1" dirty="0" smtClean="0">
                <a:cs typeface="+mj-cs"/>
              </a:rPr>
              <a:t>                   ( </a:t>
            </a:r>
            <a:r>
              <a:rPr lang="en-US" sz="3600" b="1" dirty="0" smtClean="0">
                <a:cs typeface="+mj-cs"/>
              </a:rPr>
              <a:t>7 </a:t>
            </a:r>
            <a:r>
              <a:rPr lang="th-TH" sz="3600" b="1" dirty="0">
                <a:cs typeface="+mj-cs"/>
              </a:rPr>
              <a:t>วัน, </a:t>
            </a:r>
            <a:r>
              <a:rPr lang="en-US" sz="3600" b="1" dirty="0">
                <a:cs typeface="+mj-cs"/>
              </a:rPr>
              <a:t>14 </a:t>
            </a:r>
            <a:r>
              <a:rPr lang="th-TH" sz="3600" b="1" dirty="0">
                <a:cs typeface="+mj-cs"/>
              </a:rPr>
              <a:t>วัน, </a:t>
            </a:r>
            <a:r>
              <a:rPr lang="en-US" sz="3600" b="1" dirty="0" smtClean="0">
                <a:cs typeface="+mj-cs"/>
              </a:rPr>
              <a:t>1,3,6 </a:t>
            </a:r>
            <a:r>
              <a:rPr lang="th-TH" sz="3600" b="1" dirty="0">
                <a:cs typeface="+mj-cs"/>
              </a:rPr>
              <a:t>เดือน</a:t>
            </a:r>
            <a:r>
              <a:rPr lang="th-TH" sz="3600" b="1" dirty="0" smtClean="0">
                <a:cs typeface="+mj-cs"/>
              </a:rPr>
              <a:t>)</a:t>
            </a:r>
          </a:p>
          <a:p>
            <a:endParaRPr lang="th-TH" sz="20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Z 720  </a:t>
            </a:r>
            <a:r>
              <a:rPr lang="th-TH" sz="3600" b="1" dirty="0" smtClean="0">
                <a:cs typeface="+mj-cs"/>
              </a:rPr>
              <a:t>มีปัญหาเกี่ยวกับการสูบบุหรี่</a:t>
            </a:r>
          </a:p>
          <a:p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84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627784" y="260648"/>
            <a:ext cx="3672408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รหัสหัตถการ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2" y="2276872"/>
            <a:ext cx="6336704" cy="36724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+mj-cs"/>
              </a:rPr>
              <a:t>9449  </a:t>
            </a:r>
            <a:r>
              <a:rPr lang="th-TH" sz="3600" b="1" dirty="0" smtClean="0">
                <a:cs typeface="+mj-cs"/>
              </a:rPr>
              <a:t>ให้การบำบัดรายบุคคล</a:t>
            </a:r>
          </a:p>
          <a:p>
            <a:endParaRPr lang="th-TH" sz="36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9444  </a:t>
            </a:r>
            <a:r>
              <a:rPr lang="th-TH" sz="3600" b="1" dirty="0" smtClean="0">
                <a:cs typeface="+mj-cs"/>
              </a:rPr>
              <a:t>ให้การบำบัดรายกลุ่ม</a:t>
            </a:r>
          </a:p>
          <a:p>
            <a:endParaRPr lang="th-TH" sz="36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9442  </a:t>
            </a:r>
            <a:r>
              <a:rPr lang="th-TH" sz="3600" b="1" dirty="0" smtClean="0">
                <a:cs typeface="+mj-cs"/>
              </a:rPr>
              <a:t>ครอบครัวบำบัด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88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959" y="19698"/>
            <a:ext cx="9107909" cy="683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-87220" y="116632"/>
            <a:ext cx="158417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704868" y="1340768"/>
            <a:ext cx="263262" cy="23042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704868" y="332656"/>
            <a:ext cx="2105208" cy="23634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5848" y="3645024"/>
            <a:ext cx="1873943" cy="9541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บันทึกการส่งตรวจ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2465148"/>
            <a:ext cx="32403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ระบบผู้ป่วยนอก</a:t>
            </a:r>
            <a:endParaRPr lang="th-TH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2852936"/>
            <a:ext cx="187220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บันทึกการส่งตรวจ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2483768" y="287164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3068960"/>
            <a:ext cx="1512168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</a:rPr>
              <a:t>ประเภท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th-TH" b="1" dirty="0" smtClean="0">
                <a:solidFill>
                  <a:schemeClr val="bg1"/>
                </a:solidFill>
              </a:rPr>
              <a:t>คนไข้ทั่วไป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th-TH" b="1" dirty="0" smtClean="0">
                <a:solidFill>
                  <a:schemeClr val="bg1"/>
                </a:solidFill>
              </a:rPr>
              <a:t>ออกหน่วย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PCU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th-TH" b="1" dirty="0" smtClean="0">
                <a:solidFill>
                  <a:schemeClr val="bg1"/>
                </a:solidFill>
              </a:rPr>
              <a:t> เยี่ยมบ้าน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64088" y="3212976"/>
            <a:ext cx="12241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H="1" flipV="1">
            <a:off x="6372200" y="3453100"/>
            <a:ext cx="576064" cy="119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03649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051720" y="476672"/>
            <a:ext cx="15841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2843808" y="1340768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712" y="3794444"/>
            <a:ext cx="2592288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ระบบคัดกรอง</a:t>
            </a:r>
            <a:endParaRPr lang="th-TH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3097" y="-92371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411760" y="2645296"/>
            <a:ext cx="2376264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4788024" y="1700808"/>
            <a:ext cx="2232248" cy="1343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184" y="4221088"/>
            <a:ext cx="2016224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ประวัติการ</a:t>
            </a:r>
          </a:p>
          <a:p>
            <a:r>
              <a:rPr lang="th-TH" sz="3200" b="1" dirty="0">
                <a:solidFill>
                  <a:schemeClr val="bg1"/>
                </a:solidFill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</a:rPr>
              <a:t> สูบบุหรี่</a:t>
            </a:r>
            <a:endParaRPr lang="th-TH" sz="3200" b="1" dirty="0">
              <a:solidFill>
                <a:schemeClr val="bg1"/>
              </a:solidFill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 flipV="1">
            <a:off x="3644280" y="3653408"/>
            <a:ext cx="2736304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8737" y="3044242"/>
            <a:ext cx="161964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หัตถการ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10438" y="1412776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267744" y="3284984"/>
            <a:ext cx="252028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4572000" y="3501008"/>
            <a:ext cx="1800200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3565891"/>
            <a:ext cx="1944216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  ประวัติ   การดื่มสุรา</a:t>
            </a:r>
            <a:endParaRPr lang="th-TH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269</Words>
  <Application>Microsoft Office PowerPoint</Application>
  <PresentationFormat>นำเสนอทางหน้าจอ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การลงรหัส ICD 10 บุหรี่  ใน HOS_XP</vt:lpstr>
      <vt:lpstr>รหัสการวินิจฉัยและการบริการ</vt:lpstr>
      <vt:lpstr>รหัสการวินิจฉัยและการบริการ</vt:lpstr>
      <vt:lpstr>รหัสหัตถการ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งานผู้ป่วยนอก การวินิจฉัย</vt:lpstr>
      <vt:lpstr>ลง ICD 10</vt:lpstr>
      <vt:lpstr>การDelete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HP</cp:lastModifiedBy>
  <cp:revision>63</cp:revision>
  <dcterms:created xsi:type="dcterms:W3CDTF">2017-09-05T08:34:14Z</dcterms:created>
  <dcterms:modified xsi:type="dcterms:W3CDTF">2017-09-08T01:47:35Z</dcterms:modified>
</cp:coreProperties>
</file>